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4_361CEEE8.xml" ContentType="application/vnd.ms-powerpoint.comment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95" r:id="rId4"/>
    <p:sldId id="293" r:id="rId5"/>
    <p:sldId id="271" r:id="rId6"/>
    <p:sldId id="267" r:id="rId7"/>
    <p:sldId id="272" r:id="rId8"/>
    <p:sldId id="285" r:id="rId9"/>
    <p:sldId id="260" r:id="rId10"/>
    <p:sldId id="261" r:id="rId11"/>
    <p:sldId id="262" r:id="rId12"/>
    <p:sldId id="263" r:id="rId13"/>
    <p:sldId id="265" r:id="rId14"/>
    <p:sldId id="284" r:id="rId15"/>
    <p:sldId id="294" r:id="rId16"/>
    <p:sldId id="276" r:id="rId17"/>
    <p:sldId id="291" r:id="rId18"/>
    <p:sldId id="266" r:id="rId19"/>
    <p:sldId id="278" r:id="rId20"/>
    <p:sldId id="288" r:id="rId21"/>
    <p:sldId id="292" r:id="rId22"/>
    <p:sldId id="282" r:id="rId23"/>
    <p:sldId id="283" r:id="rId24"/>
    <p:sldId id="290" r:id="rId25"/>
    <p:sldId id="297" r:id="rId26"/>
    <p:sldId id="298" r:id="rId27"/>
    <p:sldId id="299" r:id="rId28"/>
    <p:sldId id="286" r:id="rId29"/>
    <p:sldId id="29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1F24D-BF13-25AA-F39E-25CBB4EF9990}" name="Louis Cohen" initials="LC" userId="S::ldc34@cam.ac.uk::f95b4c56-3650-4bb6-8fd6-787c60f71b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0"/>
    <p:restoredTop sz="94800"/>
  </p:normalViewPr>
  <p:slideViewPr>
    <p:cSldViewPr snapToGrid="0">
      <p:cViewPr varScale="1">
        <p:scale>
          <a:sx n="138" d="100"/>
          <a:sy n="138" d="100"/>
        </p:scale>
        <p:origin x="176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14_361CEE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481531-04A7-D94E-B67B-B3C64C27CCB1}" authorId="{AB21F24D-BF13-25AA-F39E-25CBB4EF9990}" created="2023-02-19T15:45:09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07865832" sldId="276"/>
      <ac:picMk id="5" creationId="{79123770-D69A-44B9-4307-DA6B17E95525}"/>
    </ac:deMkLst>
    <p188:txBody>
      <a:bodyPr/>
      <a:lstStyle/>
      <a:p>
        <a:r>
          <a:rPr lang="en-US"/>
          <a:t>Correct y-axis legend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A24C5-8C7C-0C4A-88BE-F5FAE5A7CAF8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E71CA-28BC-5D42-BDFE-3515D4729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8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8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Struggles: laptop kept crashing, roots too thick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17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 to square </a:t>
            </a:r>
            <a:r>
              <a:rPr lang="en-US"/>
              <a:t>root data as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E71CA-28BC-5D42-BDFE-3515D47292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2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B086-6BC6-71A3-6036-F882106E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6212-38E2-E106-556A-B3118C521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1B31B-73DE-C582-DA78-B7FA1488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C4F4-9B4B-8AE5-385A-08C20775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E2802-B5D3-D67D-40CE-1C855E66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D3F8-2607-9087-BAEA-8B6ED70C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3E2EC-B6BC-D877-2E33-EB4822C6F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DD02-BC0F-4EC0-A19B-1E96E1C7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20F5-5E84-5B40-4361-4E58C490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91A3A-C601-11DB-9563-90C01D2A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5467-58E7-5460-FC91-9D662B9E2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0B7D4-8CF6-88E3-7701-E66CACE37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1E4E-0535-1797-7EA5-6BD51525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3CF5C-EB42-672E-257B-667B174F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34640-AC42-8002-038B-1210009F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0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6A12-F050-208F-6698-754947AB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EB2B-8950-A6E0-0AA4-8DB2BCCBA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C76F-AD9B-1F62-085E-6F94B781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2DD95-9348-F9C8-9990-5B80A58E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F5047-51F5-E6CB-208D-EBE87567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6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6AC0-9C9C-C053-E6F1-EE3BF2BE2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B46F2-6528-7E2F-2FD3-AB8DAAF51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FF57F-C76A-8D54-CC33-2E8EAA3B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AE3DE-CABE-AF78-441C-27476A89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135F-7CD7-4B0B-64BE-8414D9C2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3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ABDC-5259-253D-CE4F-1326AEF0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A263-9D95-3C54-5600-B019192D3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FAF8D-BBA8-FC1A-D1B7-EDA0246A6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694C2-7F09-5D6E-BCBE-A6AB0A66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18670-2393-E4AC-588B-D22B9F92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C8964-112A-6C42-5B02-EAC5909A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5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604F-BF06-FB41-2D3B-863940C2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06411-7831-9D0F-CF92-C79FEE312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261B3-12EE-B625-F9D7-184207E41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55676-918E-3D58-16C0-83BCB888A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CF530-C9F9-FA70-EEBE-5FA450E6A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DDF8D-7203-B989-ED33-C5343FA9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60B61-C9A1-78F3-5688-D64D6354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46923B-E064-7004-73CE-9CA9128C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21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0CBA-6594-B9A2-03BE-F845BB0C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03ACC-4D28-DB15-EFCD-795FE509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9EB73-275B-DA70-783C-7313EA64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B3D76-D8D0-E5EC-8C70-B5644B09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5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2207D-C2FA-584D-3032-A1AF9C77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ECDD7-97FB-B0EF-8E02-4747AA4D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3B4A2-10E5-D50E-7AA5-A784D03D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9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894A-7901-2174-9CD5-D9E27389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ACEC-F895-69F5-173B-FA2262B52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08E80-A93E-F66D-5252-749F551B8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8E866-0490-C419-7B83-19A1A47C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2D6ED-0BC2-4F69-2727-4D0E8BD9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BD8CD-E26C-EE38-81F0-48E4E674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6DFA6-AF23-B576-2EB4-25EAAFCF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3F443-EC81-8533-5BFE-6EA5D67A8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00993-7B00-ECB6-4CBB-9A39FEEF4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84B66-024C-3270-DFD8-4775A818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B1116-B8CB-FAD3-E375-01C2E39A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EB0E2-22A4-0950-911A-14EA349A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4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80B8D-5A66-EFE0-B68E-2F93C844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FFBDB-9C70-7A4C-9DA8-0DF94A8FC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4861-674C-E78F-7FCB-8F2A20116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FE5D-7BA7-4F4B-B92A-04E45BAAF7AE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22045-FE51-8F55-9D4F-DB1541C84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16179-D3CA-D949-7446-7C55C230E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microsoft.com/office/2018/10/relationships/comments" Target="../comments/modernComment_114_361CEE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EAF7A5DD-E641-183C-2C9E-4DAE7E51C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BF7F6-6083-6E1C-32D8-72288721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impact of fire frequency on the root economic spectrum of herbaceous plants</a:t>
            </a:r>
            <a:endParaRPr lang="en-US" sz="2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36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some water splashing&#10;&#10;Description automatically generated with low confidence">
            <a:extLst>
              <a:ext uri="{FF2B5EF4-FFF2-40B4-BE49-F238E27FC236}">
                <a16:creationId xmlns:a16="http://schemas.microsoft.com/office/drawing/2014/main" id="{8A76EB61-A388-F67E-827C-AADB55000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A45A3-4D1D-2C78-F647-F413E5835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Staining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59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AD5C1A-7040-031B-BC9A-740C5E82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80968-7F2F-CBC0-9FC0-0CD8B46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Mycorrhizal or pathogenic?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43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pider web&#10;&#10;Description automatically generated with medium confidence">
            <a:extLst>
              <a:ext uri="{FF2B5EF4-FFF2-40B4-BE49-F238E27FC236}">
                <a16:creationId xmlns:a16="http://schemas.microsoft.com/office/drawing/2014/main" id="{AE159055-12FB-5DBB-8286-CBCB0532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E7E98-0A5C-82C5-8E9C-4366DF7A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Spider Roots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41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F7334FE-8193-B25C-5711-1CD16BFF4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78FF7-2D1F-BB8A-3598-E2C2FC0C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Identifying a diverse range of AMF structures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44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77BEC-98B8-FFAE-0E38-9413986F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33D76987-CE0B-148B-550C-8052E0DFA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1382" y="557189"/>
            <a:ext cx="4629236" cy="46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3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A56A-D2D0-1C75-7ED4-D67C3F77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0" y="2041999"/>
            <a:ext cx="4003306" cy="292698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Positive correlation between fire frequency and light availability to herbs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9D5BC-5D99-F151-807D-1BA61AFE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5" y="804672"/>
            <a:ext cx="5248800" cy="5248800"/>
          </a:xfrm>
          <a:prstGeom prst="rect">
            <a:avLst/>
          </a:prstGeom>
          <a:effectLst/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43C6EB49-0150-7EE9-34C1-E5BF5430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684" y="-468884"/>
            <a:ext cx="3168498" cy="22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2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D75F-D007-0221-468D-B6CA02B6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85" y="294574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Increasing fire frequency is associated with decreased soil inorganic nitrogen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E17E1-7F7C-9632-68F2-209C85664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6" name="Content Placeholder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192CFF8-537B-29D3-9FBB-D886672F0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460468" y="-573190"/>
            <a:ext cx="3584097" cy="2508868"/>
          </a:xfrm>
        </p:spPr>
      </p:pic>
    </p:spTree>
    <p:extLst>
      <p:ext uri="{BB962C8B-B14F-4D97-AF65-F5344CB8AC3E}">
        <p14:creationId xmlns:p14="http://schemas.microsoft.com/office/powerpoint/2010/main" val="9078658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EEC2-1CC9-39C3-6271-9296D224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26" y="1627239"/>
            <a:ext cx="3505495" cy="1622321"/>
          </a:xfrm>
        </p:spPr>
        <p:txBody>
          <a:bodyPr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but increased phosphorous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652147D-39F9-D58C-5440-28DDFA81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04D46-2371-BA17-23D9-4DFD3F6A6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5" descr="Logo&#10;&#10;Description automatically generated with medium confidence">
            <a:extLst>
              <a:ext uri="{FF2B5EF4-FFF2-40B4-BE49-F238E27FC236}">
                <a16:creationId xmlns:a16="http://schemas.microsoft.com/office/drawing/2014/main" id="{80E48CA6-5102-7397-265C-7E693D48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468" y="-573190"/>
            <a:ext cx="3584097" cy="25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2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A56A-D2D0-1C75-7ED4-D67C3F77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08" y="1442969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Non-legume forbs seem to be colonized less than other functional groups, but non-significant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675E9-7C54-C2A5-3DC7-97B3DCEB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35" y="804672"/>
            <a:ext cx="5248656" cy="5248656"/>
          </a:xfrm>
          <a:prstGeom prst="rect">
            <a:avLst/>
          </a:prstGeom>
          <a:effectLst/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816E40-9129-C023-CFA7-F3A0B994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03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8C21-67DB-C28A-2D3A-6178A3B4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observable relationship when all species considered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A061EBC-6E83-BC75-E56F-92CF7051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712" y="-532014"/>
            <a:ext cx="3348841" cy="234418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AF2C21-CADA-75F4-57A9-76BAD6FBC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6768" y="707913"/>
            <a:ext cx="5509996" cy="5509996"/>
          </a:xfrm>
        </p:spPr>
      </p:pic>
    </p:spTree>
    <p:extLst>
      <p:ext uri="{BB962C8B-B14F-4D97-AF65-F5344CB8AC3E}">
        <p14:creationId xmlns:p14="http://schemas.microsoft.com/office/powerpoint/2010/main" val="382791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B436-B904-3626-E7CD-3A824990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Background on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A6FD-8AC4-55E1-BA6A-64F224A88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000" b="0" i="0" u="none" strike="noStrike">
                <a:effectLst/>
                <a:latin typeface="Lato" panose="020F0502020204030204" pitchFamily="34" charset="0"/>
              </a:rPr>
              <a:t>Understanding how plant species and communities optimise trade offs after disturbance events, belowground</a:t>
            </a:r>
            <a:br>
              <a:rPr lang="en-GB" sz="2000" b="0">
                <a:effectLst/>
              </a:rPr>
            </a:br>
            <a:r>
              <a:rPr lang="en-GB" sz="2000" b="0" i="0" u="none" strike="noStrike">
                <a:effectLst/>
                <a:latin typeface="Lato" panose="020F0502020204030204" pitchFamily="34" charset="0"/>
              </a:rPr>
              <a:t>Cedar Creek Ecosystem Science Reserve - plots with different prescribed burn frequencies.</a:t>
            </a:r>
            <a:br>
              <a:rPr lang="en-GB" sz="2000" b="0">
                <a:effectLst/>
              </a:rPr>
            </a:br>
            <a:r>
              <a:rPr lang="en-GB" sz="2000" b="0" i="0" u="none" strike="noStrike">
                <a:effectLst/>
                <a:latin typeface="Lato" panose="020F0502020204030204" pitchFamily="34" charset="0"/>
              </a:rPr>
              <a:t>How does fire frequency affect mycorrhizal colonisation in herbaceous plants? </a:t>
            </a:r>
            <a:endParaRPr lang="en-GB" sz="2000" b="0">
              <a:effectLst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28360F-0339-BE03-A74F-4BE97C17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102411"/>
            <a:ext cx="6019331" cy="46499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4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B53-E371-E917-EA24-4FB5AE90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175531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But positive within grasses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2577BB3-E7FE-54A9-034E-6F3ADA83F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F25D60-11D2-CEBF-D74F-294AAFEA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BDDF565-ED79-2393-1875-36DFEF39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6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B53-E371-E917-EA24-4FB5AE90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31" y="2240352"/>
            <a:ext cx="3505495" cy="31241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positive relationship in both species with enough samples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C9D0E-7D53-9291-CC14-BC770B73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899" y="629748"/>
            <a:ext cx="5595257" cy="5595257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4C72CCE-D084-F157-0DC6-EE761986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51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A724-E026-38E6-A823-1930DF6E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0" y="2545152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No significant correlation between root diameter and fire frequency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5393B15-97B9-4BEF-FB52-204DABA4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AC605-7E0C-52AB-AA21-45D849EF8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82" y="610665"/>
            <a:ext cx="5686306" cy="56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C46-3A0F-CD94-2D87-DB06F593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47" y="1941599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latin typeface="+mj-lt"/>
                <a:ea typeface="+mj-ea"/>
                <a:cs typeface="+mj-cs"/>
              </a:rPr>
              <a:t>Positive relationship between root tissue density and fire frequency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3F630A-3C64-44BB-081F-3C1FD0172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4694" y="755304"/>
            <a:ext cx="5541667" cy="5541667"/>
          </a:xfr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ECBCD41-1490-C0CE-D3F4-55E16710E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8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23FD-D19F-5533-8689-4E0BDB48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14" y="2078925"/>
            <a:ext cx="3505495" cy="1622321"/>
          </a:xfrm>
        </p:spPr>
        <p:txBody>
          <a:bodyPr>
            <a:normAutofit/>
          </a:bodyPr>
          <a:lstStyle/>
          <a:p>
            <a:r>
              <a:rPr lang="en-US" sz="2400" dirty="0"/>
              <a:t>No correlation for SRL as a whole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4D251FF-C3E5-EA37-80F3-7A9850095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4EA45-AC30-ABFD-9FD2-DFB57977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45" y="613123"/>
            <a:ext cx="5690619" cy="569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0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C881-6EEC-7C17-0C58-9D72F7BE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718912"/>
            <a:ext cx="4244439" cy="2342449"/>
          </a:xfrm>
        </p:spPr>
        <p:txBody>
          <a:bodyPr>
            <a:normAutofit fontScale="90000"/>
          </a:bodyPr>
          <a:lstStyle/>
          <a:p>
            <a:r>
              <a:rPr lang="en-US" dirty="0"/>
              <a:t>But negative correlation when we only include grasses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4B74E5-3E4A-2083-0ED9-68E59DA82685}"/>
              </a:ext>
            </a:extLst>
          </p:cNvPr>
          <p:cNvSpPr/>
          <p:nvPr/>
        </p:nvSpPr>
        <p:spPr>
          <a:xfrm>
            <a:off x="4726379" y="-83127"/>
            <a:ext cx="7535092" cy="70301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E9322-9A85-9DD8-4F35-C93CDBE4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25" y="315489"/>
            <a:ext cx="6227022" cy="622702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8A3A51C-08A0-C578-A7FF-BC8C2AC7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9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C6191-D47C-D677-127B-F074640DDA97}"/>
              </a:ext>
            </a:extLst>
          </p:cNvPr>
          <p:cNvSpPr/>
          <p:nvPr/>
        </p:nvSpPr>
        <p:spPr>
          <a:xfrm>
            <a:off x="4726379" y="-83127"/>
            <a:ext cx="7535092" cy="70301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D514E5-1232-3B6A-0119-B686781D1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2366" y="428949"/>
            <a:ext cx="6063926" cy="6063926"/>
          </a:xfr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9E8C29D-C06E-6AC7-0FB1-021D2E0D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712" y="-532004"/>
            <a:ext cx="3348841" cy="23441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E7B5C7-FCBF-17B2-C465-3A05EF5A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718912"/>
            <a:ext cx="4244439" cy="2834615"/>
          </a:xfrm>
        </p:spPr>
        <p:txBody>
          <a:bodyPr>
            <a:normAutofit fontScale="90000"/>
          </a:bodyPr>
          <a:lstStyle/>
          <a:p>
            <a:r>
              <a:rPr lang="en-US" dirty="0"/>
              <a:t>No observable correlation between root tips and fire frequency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05BA81-FFC8-F57B-340E-4ABFB3EA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367" y="428949"/>
            <a:ext cx="6063926" cy="606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C6191-D47C-D677-127B-F074640DDA97}"/>
              </a:ext>
            </a:extLst>
          </p:cNvPr>
          <p:cNvSpPr/>
          <p:nvPr/>
        </p:nvSpPr>
        <p:spPr>
          <a:xfrm>
            <a:off x="4726379" y="-83127"/>
            <a:ext cx="7535092" cy="70301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9E8C29D-C06E-6AC7-0FB1-021D2E0D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712" y="-522768"/>
            <a:ext cx="3348841" cy="23441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E7B5C7-FCBF-17B2-C465-3A05EF5A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718912"/>
            <a:ext cx="4244439" cy="2834615"/>
          </a:xfrm>
        </p:spPr>
        <p:txBody>
          <a:bodyPr>
            <a:normAutofit fontScale="90000"/>
          </a:bodyPr>
          <a:lstStyle/>
          <a:p>
            <a:r>
              <a:rPr lang="en-US" dirty="0"/>
              <a:t>No observable correlation between branching frequency and fire frequency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78421-9D3E-88E9-569E-11E86351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14" y="228600"/>
            <a:ext cx="6400800" cy="640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0563D-2F4B-DF74-AC51-ED22D5E7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514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2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F9DC268-2E8B-0550-42B1-85BD5B6D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34950"/>
            <a:ext cx="12163106" cy="63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8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4B37-9639-74F6-F380-86CB9C5F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3103-52F0-F1AA-AE08-758705563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3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2740-8E8E-D0D1-089C-471A45B8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traits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E778-9AAD-11C4-17DC-DD9DD55CD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Cluster/</a:t>
            </a:r>
            <a:r>
              <a:rPr lang="en-US" dirty="0" err="1"/>
              <a:t>proteoid</a:t>
            </a:r>
            <a:r>
              <a:rPr lang="en-US" dirty="0"/>
              <a:t> roots vs AMF - https://</a:t>
            </a:r>
            <a:r>
              <a:rPr lang="en-US" dirty="0" err="1"/>
              <a:t>doi.org</a:t>
            </a:r>
            <a:r>
              <a:rPr lang="en-US" dirty="0"/>
              <a:t>/10.1104/pp.111.174581</a:t>
            </a:r>
          </a:p>
        </p:txBody>
      </p:sp>
    </p:spTree>
    <p:extLst>
      <p:ext uri="{BB962C8B-B14F-4D97-AF65-F5344CB8AC3E}">
        <p14:creationId xmlns:p14="http://schemas.microsoft.com/office/powerpoint/2010/main" val="4241624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E0D8-4977-DFBC-A45C-4594D758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36273" cy="132556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D48E-6124-CF0E-1DE5-BD2BFA18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90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Quite basic linear regressions for all tests – any more interesting way to investigate the relationships?</a:t>
            </a:r>
          </a:p>
          <a:p>
            <a:r>
              <a:rPr lang="en-US" dirty="0"/>
              <a:t>Is it worth including a wider range of physiological root traits in my analyses?</a:t>
            </a:r>
          </a:p>
          <a:p>
            <a:r>
              <a:rPr lang="en-US" dirty="0"/>
              <a:t>Is it worth including more soil nutrients that have less relevance to AMF colonisation? (Ca, K </a:t>
            </a:r>
            <a:r>
              <a:rPr lang="en-US" dirty="0" err="1"/>
              <a:t>e.t.c</a:t>
            </a:r>
            <a:r>
              <a:rPr lang="en-US" dirty="0"/>
              <a:t>?)</a:t>
            </a:r>
          </a:p>
          <a:p>
            <a:r>
              <a:rPr lang="en-US" dirty="0"/>
              <a:t>How should I combat the linear models predicting negative values? Transform the data? Use a non-linear model?</a:t>
            </a:r>
          </a:p>
          <a:p>
            <a:r>
              <a:rPr lang="en-US" dirty="0"/>
              <a:t>How could I measure the root tissue density and average diameter of the very large tree roots? Is this worthwhile?</a:t>
            </a:r>
          </a:p>
          <a:p>
            <a:r>
              <a:rPr lang="en-US" dirty="0"/>
              <a:t>How do I account for one species (</a:t>
            </a:r>
            <a:r>
              <a:rPr lang="en-US" i="1" dirty="0" err="1"/>
              <a:t>Amphicarpa</a:t>
            </a:r>
            <a:r>
              <a:rPr lang="en-US" i="1" dirty="0"/>
              <a:t> </a:t>
            </a:r>
            <a:r>
              <a:rPr lang="en-US" i="1" dirty="0" err="1"/>
              <a:t>bracteata</a:t>
            </a:r>
            <a:r>
              <a:rPr lang="en-US" dirty="0"/>
              <a:t>), having root nodules, and therefore obtaining its own nitrogen without AMF?</a:t>
            </a:r>
          </a:p>
          <a:p>
            <a:r>
              <a:rPr lang="en-US" dirty="0"/>
              <a:t>Does microbial geochemical cycling make organic N available from inorganic N?</a:t>
            </a:r>
          </a:p>
        </p:txBody>
      </p:sp>
    </p:spTree>
    <p:extLst>
      <p:ext uri="{BB962C8B-B14F-4D97-AF65-F5344CB8AC3E}">
        <p14:creationId xmlns:p14="http://schemas.microsoft.com/office/powerpoint/2010/main" val="144597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3BF77D-FD6A-50F3-88C3-C6D7EA2D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" y="178129"/>
            <a:ext cx="12282459" cy="64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7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A025-9468-1AB8-658D-A8820E0A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Environmental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D6E7-AE90-FF73-D334-BDAAFDC4E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1755775"/>
          </a:xfrm>
        </p:spPr>
        <p:txBody>
          <a:bodyPr/>
          <a:lstStyle/>
          <a:p>
            <a:r>
              <a:rPr lang="en-US" dirty="0"/>
              <a:t>Soil nitrogen, soil phosphorous and light uptake</a:t>
            </a:r>
          </a:p>
        </p:txBody>
      </p:sp>
      <p:sp>
        <p:nvSpPr>
          <p:cNvPr id="4" name="AutoShape 2" descr="CSV Format Svg Png Icon Free Download (#409133) - OnlineWebFonts.COM">
            <a:extLst>
              <a:ext uri="{FF2B5EF4-FFF2-40B4-BE49-F238E27FC236}">
                <a16:creationId xmlns:a16="http://schemas.microsoft.com/office/drawing/2014/main" id="{CCCC0EC1-D3F8-722A-97DB-3EC89AC25C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CSV Format Svg Png Icon Free Download (#409133) - OnlineWebFonts.COM">
            <a:extLst>
              <a:ext uri="{FF2B5EF4-FFF2-40B4-BE49-F238E27FC236}">
                <a16:creationId xmlns:a16="http://schemas.microsoft.com/office/drawing/2014/main" id="{531AAC82-8F41-EF68-00D4-4221C59DAC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Mod Sun Rays PNG, SVG Clip art for Web - Download Clip Art, PNG Icon Arts">
            <a:extLst>
              <a:ext uri="{FF2B5EF4-FFF2-40B4-BE49-F238E27FC236}">
                <a16:creationId xmlns:a16="http://schemas.microsoft.com/office/drawing/2014/main" id="{D53365A7-F765-DD0F-E6E1-951D1C95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66" y="1172405"/>
            <a:ext cx="7725731" cy="649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een csv icon - Free green file icons">
            <a:extLst>
              <a:ext uri="{FF2B5EF4-FFF2-40B4-BE49-F238E27FC236}">
                <a16:creationId xmlns:a16="http://schemas.microsoft.com/office/drawing/2014/main" id="{8A7858B0-DD11-EC22-2C31-AD2BB349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557" y="2703512"/>
            <a:ext cx="1436255" cy="14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FD8AB096-DFAC-5F38-2567-421C9C37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912" y="2844800"/>
            <a:ext cx="5016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192B-E550-8606-0EA2-CC24A0A0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 dirty="0"/>
              <a:t>Methods – Experimental Dataset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D54798-FE4C-C455-C90A-71BE17BB5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Measured all roots traits</a:t>
            </a:r>
          </a:p>
          <a:p>
            <a:r>
              <a:rPr lang="en-US" sz="2000" dirty="0"/>
              <a:t>8 different species, 17 total samples (maximum 6 for a single species), 6 different fire frequencies (maximum 4 for a single species)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2494302F-195F-C3FF-F548-0EA4866B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118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8D5440-3CF8-EEEF-B552-9DB44AA7A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80" b="181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0E82E-BD26-B818-44CB-4AFB0779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Methods – Root Architecture Data - Scanning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00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indoor, various, arranged, several&#10;&#10;Description automatically generated">
            <a:extLst>
              <a:ext uri="{FF2B5EF4-FFF2-40B4-BE49-F238E27FC236}">
                <a16:creationId xmlns:a16="http://schemas.microsoft.com/office/drawing/2014/main" id="{749AC353-77A4-8268-F35B-C790AC62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70" b="161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07BF5-076F-F871-BA0B-95035761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Methods – Root Architecture Data - Weighing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1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E55C0D7-2429-7D5F-901E-8B75FE98C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4F3DC-A913-3515-46C6-890D1BB4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Methodological challenges – quantifying mycorrhizal colonisation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5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426</Words>
  <Application>Microsoft Macintosh PowerPoint</Application>
  <PresentationFormat>Widescreen</PresentationFormat>
  <Paragraphs>46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Lato</vt:lpstr>
      <vt:lpstr>Office Theme</vt:lpstr>
      <vt:lpstr>The impact of fire frequency on the root economic spectrum of herbaceous plants</vt:lpstr>
      <vt:lpstr>Background on the project</vt:lpstr>
      <vt:lpstr>Root traits background</vt:lpstr>
      <vt:lpstr>PowerPoint Presentation</vt:lpstr>
      <vt:lpstr>Methods – Environmental Dataset</vt:lpstr>
      <vt:lpstr>Methods – Experimental Dataset</vt:lpstr>
      <vt:lpstr>Methods – Root Architecture Data - Scanning</vt:lpstr>
      <vt:lpstr>Methods – Root Architecture Data - Weighing</vt:lpstr>
      <vt:lpstr>Methodological challenges – quantifying mycorrhizal colonisation</vt:lpstr>
      <vt:lpstr>Staining</vt:lpstr>
      <vt:lpstr>Mycorrhizal or pathogenic?</vt:lpstr>
      <vt:lpstr>Spider Roots</vt:lpstr>
      <vt:lpstr>Identifying a diverse range of AMF structures</vt:lpstr>
      <vt:lpstr>Results</vt:lpstr>
      <vt:lpstr>Positive correlation between fire frequency and light availability to herbs</vt:lpstr>
      <vt:lpstr>Increasing fire frequency is associated with decreased soil inorganic nitrogen</vt:lpstr>
      <vt:lpstr>but increased phosphorous</vt:lpstr>
      <vt:lpstr>Non-legume forbs seem to be colonized less than other functional groups, but non-significant</vt:lpstr>
      <vt:lpstr>No observable relationship when all species considered</vt:lpstr>
      <vt:lpstr>But positive within grasses</vt:lpstr>
      <vt:lpstr>and positive relationship in both species with enough samples</vt:lpstr>
      <vt:lpstr>No significant correlation between root diameter and fire frequency</vt:lpstr>
      <vt:lpstr>Positive relationship between root tissue density and fire frequency</vt:lpstr>
      <vt:lpstr>No correlation for SRL as a whole</vt:lpstr>
      <vt:lpstr>But negative correlation when we only include grasses</vt:lpstr>
      <vt:lpstr>No observable correlation between root tips and fire frequency</vt:lpstr>
      <vt:lpstr>No observable correlation between branching frequency and fire frequency</vt:lpstr>
      <vt:lpstr>PowerPoint Presentation</vt:lpstr>
      <vt:lpstr>Discussion Points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Cohen</dc:creator>
  <cp:lastModifiedBy>Louis Cohen</cp:lastModifiedBy>
  <cp:revision>57</cp:revision>
  <dcterms:created xsi:type="dcterms:W3CDTF">2023-02-13T14:08:56Z</dcterms:created>
  <dcterms:modified xsi:type="dcterms:W3CDTF">2023-02-21T12:02:55Z</dcterms:modified>
</cp:coreProperties>
</file>